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E37"/>
    <a:srgbClr val="FEBF49"/>
    <a:srgbClr val="CC2323"/>
    <a:srgbClr val="EF382B"/>
    <a:srgbClr val="C51E1E"/>
    <a:srgbClr val="FE913C"/>
    <a:srgbClr val="DF3333"/>
    <a:srgbClr val="D90000"/>
    <a:srgbClr val="DE3232"/>
    <a:srgbClr val="E3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2" autoAdjust="0"/>
    <p:restoredTop sz="94660"/>
  </p:normalViewPr>
  <p:slideViewPr>
    <p:cSldViewPr snapToGrid="0">
      <p:cViewPr varScale="1">
        <p:scale>
          <a:sx n="68" d="100"/>
          <a:sy n="68" d="100"/>
        </p:scale>
        <p:origin x="2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5682" y="2175031"/>
            <a:ext cx="6960637" cy="250793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520000"/>
                </a:solidFill>
                <a:latin typeface="Cambria" panose="02040503050406030204" pitchFamily="18" charset="0"/>
              </a:rPr>
              <a:t>7 GREAT MYTHS </a:t>
            </a:r>
            <a:br>
              <a:rPr lang="en-US" dirty="0">
                <a:solidFill>
                  <a:srgbClr val="520000"/>
                </a:solidFill>
                <a:latin typeface="Cambria" panose="02040503050406030204" pitchFamily="18" charset="0"/>
              </a:rPr>
            </a:br>
            <a:r>
              <a:rPr lang="en-US" dirty="0">
                <a:solidFill>
                  <a:srgbClr val="520000"/>
                </a:solidFill>
                <a:latin typeface="Cambria" panose="02040503050406030204" pitchFamily="18" charset="0"/>
              </a:rPr>
              <a:t>ABOUT SHAKESPEARE </a:t>
            </a:r>
            <a:br>
              <a:rPr lang="en-US" dirty="0">
                <a:solidFill>
                  <a:srgbClr val="520000"/>
                </a:solidFill>
                <a:latin typeface="Cambria" panose="02040503050406030204" pitchFamily="18" charset="0"/>
              </a:rPr>
            </a:br>
            <a:r>
              <a:rPr lang="en-US" dirty="0">
                <a:solidFill>
                  <a:srgbClr val="520000"/>
                </a:solidFill>
                <a:latin typeface="Cambria" panose="02040503050406030204" pitchFamily="18" charset="0"/>
              </a:rPr>
              <a:t>IN SCHOOLS</a:t>
            </a:r>
          </a:p>
        </p:txBody>
      </p:sp>
    </p:spTree>
    <p:extLst>
      <p:ext uri="{BB962C8B-B14F-4D97-AF65-F5344CB8AC3E}">
        <p14:creationId xmlns:p14="http://schemas.microsoft.com/office/powerpoint/2010/main" val="124454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EDE37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400" dirty="0">
                <a:solidFill>
                  <a:srgbClr val="C01616"/>
                </a:solidFill>
                <a:latin typeface="Cambria" panose="02040503050406030204" pitchFamily="18" charset="0"/>
              </a:rPr>
              <a:t>Shakespeare </a:t>
            </a:r>
            <a:br>
              <a:rPr lang="en-US" sz="6400" dirty="0">
                <a:solidFill>
                  <a:srgbClr val="C01616"/>
                </a:solidFill>
                <a:latin typeface="Cambria" panose="02040503050406030204" pitchFamily="18" charset="0"/>
              </a:rPr>
            </a:br>
            <a:r>
              <a:rPr lang="en-US" sz="6400" dirty="0">
                <a:solidFill>
                  <a:srgbClr val="C01616"/>
                </a:solidFill>
                <a:latin typeface="Cambria" panose="02040503050406030204" pitchFamily="18" charset="0"/>
              </a:rPr>
              <a:t>wrote </a:t>
            </a:r>
            <a:br>
              <a:rPr lang="en-US" sz="6400" dirty="0">
                <a:solidFill>
                  <a:srgbClr val="C01616"/>
                </a:solidFill>
                <a:latin typeface="Cambria" panose="02040503050406030204" pitchFamily="18" charset="0"/>
              </a:rPr>
            </a:br>
            <a:r>
              <a:rPr lang="en-US" sz="6400" dirty="0">
                <a:solidFill>
                  <a:srgbClr val="C01616"/>
                </a:solidFill>
                <a:latin typeface="Cambria" panose="02040503050406030204" pitchFamily="18" charset="0"/>
              </a:rPr>
              <a:t>four plays.</a:t>
            </a:r>
          </a:p>
        </p:txBody>
      </p:sp>
    </p:spTree>
    <p:extLst>
      <p:ext uri="{BB962C8B-B14F-4D97-AF65-F5344CB8AC3E}">
        <p14:creationId xmlns:p14="http://schemas.microsoft.com/office/powerpoint/2010/main" val="215232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EDE37"/>
                </a:solidFill>
                <a:latin typeface="Calibri" panose="020F0502020204030204" pitchFamily="34" charset="0"/>
              </a:rPr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400" dirty="0">
                <a:solidFill>
                  <a:srgbClr val="E31B1B"/>
                </a:solidFill>
                <a:latin typeface="Cambria" panose="02040503050406030204" pitchFamily="18" charset="0"/>
              </a:rPr>
              <a:t>The ‘brighter’ students are the ones who really can best do Shakespeare justice.</a:t>
            </a:r>
          </a:p>
        </p:txBody>
      </p:sp>
    </p:spTree>
    <p:extLst>
      <p:ext uri="{BB962C8B-B14F-4D97-AF65-F5344CB8AC3E}">
        <p14:creationId xmlns:p14="http://schemas.microsoft.com/office/powerpoint/2010/main" val="60832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EDE37"/>
                </a:solidFill>
                <a:latin typeface="Calibri" panose="020F0502020204030204" pitchFamily="34" charset="0"/>
              </a:rPr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400" dirty="0">
                <a:solidFill>
                  <a:srgbClr val="DE3232"/>
                </a:solidFill>
                <a:latin typeface="Cambria" panose="02040503050406030204" pitchFamily="18" charset="0"/>
              </a:rPr>
              <a:t>Study must begin with </a:t>
            </a:r>
            <a:br>
              <a:rPr lang="en-US" sz="6400" dirty="0">
                <a:solidFill>
                  <a:srgbClr val="DE3232"/>
                </a:solidFill>
                <a:latin typeface="Cambria" panose="02040503050406030204" pitchFamily="18" charset="0"/>
              </a:rPr>
            </a:br>
            <a:r>
              <a:rPr lang="en-US" sz="6400" dirty="0">
                <a:solidFill>
                  <a:srgbClr val="DE3232"/>
                </a:solidFill>
                <a:latin typeface="Cambria" panose="02040503050406030204" pitchFamily="18" charset="0"/>
              </a:rPr>
              <a:t>Act 1, scene 1 and go through the end of Act 5.</a:t>
            </a:r>
          </a:p>
        </p:txBody>
      </p:sp>
    </p:spTree>
    <p:extLst>
      <p:ext uri="{BB962C8B-B14F-4D97-AF65-F5344CB8AC3E}">
        <p14:creationId xmlns:p14="http://schemas.microsoft.com/office/powerpoint/2010/main" val="339199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EDE37"/>
                </a:solidFill>
                <a:latin typeface="Calibri" panose="020F0502020204030204" pitchFamily="34" charset="0"/>
              </a:rPr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400" dirty="0">
                <a:solidFill>
                  <a:srgbClr val="D90000"/>
                </a:solidFill>
                <a:latin typeface="Cambria" panose="02040503050406030204" pitchFamily="18" charset="0"/>
              </a:rPr>
              <a:t>Students must know the meaning of every word and understand a critical mass of imagery to really know a play.</a:t>
            </a:r>
          </a:p>
        </p:txBody>
      </p:sp>
    </p:spTree>
    <p:extLst>
      <p:ext uri="{BB962C8B-B14F-4D97-AF65-F5344CB8AC3E}">
        <p14:creationId xmlns:p14="http://schemas.microsoft.com/office/powerpoint/2010/main" val="41220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EDE37"/>
                </a:solidFill>
                <a:latin typeface="Calibri" panose="020F0502020204030204" pitchFamily="34" charset="0"/>
              </a:rPr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400" dirty="0">
                <a:solidFill>
                  <a:srgbClr val="DF3333"/>
                </a:solidFill>
                <a:latin typeface="Cambria" panose="02040503050406030204" pitchFamily="18" charset="0"/>
              </a:rPr>
              <a:t>Shakespeare was an English playwright and the exclusive property of the English.</a:t>
            </a:r>
          </a:p>
        </p:txBody>
      </p:sp>
    </p:spTree>
    <p:extLst>
      <p:ext uri="{BB962C8B-B14F-4D97-AF65-F5344CB8AC3E}">
        <p14:creationId xmlns:p14="http://schemas.microsoft.com/office/powerpoint/2010/main" val="345332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EDE37"/>
                </a:solidFill>
                <a:latin typeface="Calibri" panose="020F0502020204030204" pitchFamily="34" charset="0"/>
              </a:rPr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6400" dirty="0">
                <a:solidFill>
                  <a:srgbClr val="EF382B"/>
                </a:solidFill>
                <a:latin typeface="Cambria" panose="02040503050406030204" pitchFamily="18" charset="0"/>
              </a:rPr>
              <a:t>Shakespeare’s language is complex and convoluted. </a:t>
            </a:r>
          </a:p>
          <a:p>
            <a:pPr marL="0" indent="0" algn="ctr">
              <a:buNone/>
            </a:pPr>
            <a:r>
              <a:rPr lang="en-US" sz="6400" dirty="0">
                <a:solidFill>
                  <a:srgbClr val="C51E1E"/>
                </a:solidFill>
                <a:latin typeface="Cambria" panose="02040503050406030204" pitchFamily="18" charset="0"/>
              </a:rPr>
              <a:t>It is difficult for students to understand, and some students never can.</a:t>
            </a:r>
          </a:p>
        </p:txBody>
      </p:sp>
    </p:spTree>
    <p:extLst>
      <p:ext uri="{BB962C8B-B14F-4D97-AF65-F5344CB8AC3E}">
        <p14:creationId xmlns:p14="http://schemas.microsoft.com/office/powerpoint/2010/main" val="425151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EDE37"/>
                </a:solidFill>
                <a:latin typeface="Calibri" panose="020F0502020204030204" pitchFamily="34" charset="0"/>
              </a:rPr>
              <a:t>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400" dirty="0">
                <a:solidFill>
                  <a:srgbClr val="CC2323"/>
                </a:solidFill>
                <a:latin typeface="Cambria" panose="02040503050406030204" pitchFamily="18" charset="0"/>
              </a:rPr>
              <a:t>There is a right way to approach Shakespeare’s plays and the teaching of them.</a:t>
            </a:r>
          </a:p>
        </p:txBody>
      </p:sp>
    </p:spTree>
    <p:extLst>
      <p:ext uri="{BB962C8B-B14F-4D97-AF65-F5344CB8AC3E}">
        <p14:creationId xmlns:p14="http://schemas.microsoft.com/office/powerpoint/2010/main" val="56923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50005"/>
            <a:ext cx="9448800" cy="182509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EBF49"/>
                </a:solidFill>
                <a:latin typeface="Cambria" panose="02040503050406030204" pitchFamily="18" charset="0"/>
              </a:rPr>
              <a:t>7 GREAT MYTHS ABOUT SHAKESPEARE IN SCHOOLS</a:t>
            </a:r>
          </a:p>
        </p:txBody>
      </p:sp>
    </p:spTree>
    <p:extLst>
      <p:ext uri="{BB962C8B-B14F-4D97-AF65-F5344CB8AC3E}">
        <p14:creationId xmlns:p14="http://schemas.microsoft.com/office/powerpoint/2010/main" val="119757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45</TotalTime>
  <Words>108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Century Gothic</vt:lpstr>
      <vt:lpstr>Vapor Trail</vt:lpstr>
      <vt:lpstr>7 GREAT MYTHS  ABOUT SHAKESPEARE  IN SCHOOLS</vt:lpstr>
      <vt:lpstr>1</vt:lpstr>
      <vt:lpstr>2</vt:lpstr>
      <vt:lpstr>3</vt:lpstr>
      <vt:lpstr>4</vt:lpstr>
      <vt:lpstr>5</vt:lpstr>
      <vt:lpstr>6</vt:lpstr>
      <vt:lpstr>7</vt:lpstr>
      <vt:lpstr>7 GREAT MYTHS ABOUT SHAKESPEARE IN SCHOOLS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MYTHS ABOUT SHAKESPEARE IN SCHOOLS</dc:title>
  <dc:creator>Skip Nicholson</dc:creator>
  <cp:lastModifiedBy>Skip Nicholson</cp:lastModifiedBy>
  <cp:revision>7</cp:revision>
  <dcterms:created xsi:type="dcterms:W3CDTF">2016-07-28T17:03:23Z</dcterms:created>
  <dcterms:modified xsi:type="dcterms:W3CDTF">2017-06-23T21:48:16Z</dcterms:modified>
</cp:coreProperties>
</file>